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313" r:id="rId2"/>
    <p:sldId id="874" r:id="rId3"/>
    <p:sldId id="869" r:id="rId4"/>
    <p:sldId id="868" r:id="rId5"/>
    <p:sldId id="266" r:id="rId6"/>
    <p:sldId id="870" r:id="rId7"/>
    <p:sldId id="871" r:id="rId8"/>
    <p:sldId id="872" r:id="rId9"/>
    <p:sldId id="873" r:id="rId10"/>
    <p:sldId id="8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47"/>
    <p:restoredTop sz="94661"/>
  </p:normalViewPr>
  <p:slideViewPr>
    <p:cSldViewPr snapToGrid="0" snapToObjects="1">
      <p:cViewPr varScale="1">
        <p:scale>
          <a:sx n="97" d="100"/>
          <a:sy n="97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tiff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4E89E-A2CA-3745-952E-9C30F9003AAB}" type="datetimeFigureOut">
              <a:rPr lang="en-US" smtClean="0"/>
              <a:t>11/1/22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6B992-023D-3241-92AB-85E8A6C0F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967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34A0C288-A227-6145-9CAE-766B463BC34A}" type="slidenum">
              <a:rPr lang="en-US" sz="1200"/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86114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83FF342A-3D03-E540-A1FF-638118F7EADA}" type="slidenum">
              <a:rPr lang="en-US" sz="1200"/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743075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34A0C288-A227-6145-9CAE-766B463BC34A}" type="slidenum">
              <a:rPr lang="en-US" sz="1200"/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87581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83FF342A-3D03-E540-A1FF-638118F7EADA}" type="slidenum">
              <a:rPr lang="en-US" sz="1200"/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74647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0108B26A-359B-684A-94AF-021838B4D0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0322F239-958C-9E42-9076-437FB278C76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7A0B1CC8-59D4-2B42-B9A9-78F6ABBFE2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0907F9-DE9F-BC41-B36C-72C01DF43AF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8179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A24FB610-D0AE-1A47-ADBB-927B889593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4CE55F23-F75E-5A40-A5BD-406CCADFD2B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D8246A0F-D841-4441-920D-68EA3086DC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fld id="{2E5334AA-312B-884C-AC82-4B2C3E1B1279}" type="slidenum">
              <a:rPr lang="en-US" altLang="en-US">
                <a:latin typeface="Calibri" panose="020F0502020204030204" pitchFamily="34" charset="0"/>
              </a:rPr>
              <a:pPr/>
              <a:t>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857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>
            <a:extLst>
              <a:ext uri="{FF2B5EF4-FFF2-40B4-BE49-F238E27FC236}">
                <a16:creationId xmlns:a16="http://schemas.microsoft.com/office/drawing/2014/main" id="{911E352B-1394-1942-931A-4E8D6F23FE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0" name="Notes Placeholder 2">
            <a:extLst>
              <a:ext uri="{FF2B5EF4-FFF2-40B4-BE49-F238E27FC236}">
                <a16:creationId xmlns:a16="http://schemas.microsoft.com/office/drawing/2014/main" id="{73D7E631-0AF6-AA44-8BC6-A9A63E5F347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37891" name="Slide Number Placeholder 3">
            <a:extLst>
              <a:ext uri="{FF2B5EF4-FFF2-40B4-BE49-F238E27FC236}">
                <a16:creationId xmlns:a16="http://schemas.microsoft.com/office/drawing/2014/main" id="{4D30F70C-B537-D24F-B85E-FE92A87D4C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fld id="{8BF03EDF-09B9-3345-BF17-B50938A00DCB}" type="slidenum">
              <a:rPr lang="en-US" altLang="en-US">
                <a:latin typeface="Calibri" panose="020F0502020204030204" pitchFamily="34" charset="0"/>
              </a:rPr>
              <a:pPr/>
              <a:t>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452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0108B26A-359B-684A-94AF-021838B4D0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0322F239-958C-9E42-9076-437FB278C76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7A0B1CC8-59D4-2B42-B9A9-78F6ABBFE2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0907F9-DE9F-BC41-B36C-72C01DF43AF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1014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354B69-81E5-2A45-B7C6-C0FC2101BA5E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72FA9F-9DF2-1A4C-8229-09B0F22F447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499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B4D95B-936D-6D49-B65E-D52C089E1042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FA8710-8233-C842-98A3-587A3076E89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269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CA44BF-EDF1-AA4A-8AF7-C2FEC71CBC6E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5DE9EF-ADBE-5C4D-AB19-806AF3A11D8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737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2E51C6-3618-BD46-AE79-67225494F355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9D4AD3-40E0-D84D-86E8-7257B64BDD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583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A90742-1729-B840-839F-19830FB3670F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90B0C0-7C05-1544-9119-DBD0F3F177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371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65A1DB-6899-8B47-8002-ECA6C5595975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DD2EB-41E7-7149-AA14-D87228CE585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96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683889-B896-7742-976F-55F44A6427F7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FE6770-7899-1D4F-8654-C3F2E04D34F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083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878F7A-8F99-4E4A-8FC4-7354C9D10C8A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A9FBF6-5BCF-FE42-8DE7-650D562B326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6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9D924B-AB85-8544-B532-097D3E9209A1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0F3AFE-6919-8849-9474-557A7D6C963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239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6460F2-830E-D84A-A62D-D236EB56389F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000FE3-0E80-344D-9E96-FBD68C83F7E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33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881D5A-1060-0C4D-AD5F-F7E72713A5D0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268C9F-928B-CA49-BE59-4F8CA607179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0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CH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E231A19-43AD-9D46-B64B-65FD761EDF14}" type="datetime1">
              <a:rPr lang="en-US" smtClean="0"/>
              <a:t>11/1/22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dirty="0"/>
              <a:t>SAGE2017-18: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38DA2D2-436B-8A4B-98D7-B896E3F33E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822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8"/>
          <p:cNvPicPr>
            <a:picLocks noChangeAspect="1"/>
          </p:cNvPicPr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8719" y="3250999"/>
            <a:ext cx="3027364" cy="3090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Rectangle 4"/>
          <p:cNvSpPr>
            <a:spLocks noChangeArrowheads="1"/>
          </p:cNvSpPr>
          <p:nvPr/>
        </p:nvSpPr>
        <p:spPr bwMode="auto">
          <a:xfrm>
            <a:off x="1777997" y="207841"/>
            <a:ext cx="83851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4800" b="1" dirty="0">
                <a:solidFill>
                  <a:srgbClr val="0000FF"/>
                </a:solidFill>
              </a:rPr>
              <a:t>Recap 01.11.2022</a:t>
            </a:r>
            <a:endParaRPr lang="en-US" altLang="ja-JP" sz="32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53" y="3737910"/>
            <a:ext cx="2534191" cy="210337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60627" y="2887935"/>
            <a:ext cx="1880871" cy="35512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30690" y="6439137"/>
            <a:ext cx="107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Assembly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27471" y="6439137"/>
            <a:ext cx="1242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Annotation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400268" y="643913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Analysis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0" y="2724232"/>
            <a:ext cx="11950262" cy="0"/>
          </a:xfrm>
          <a:prstGeom prst="line">
            <a:avLst/>
          </a:prstGeom>
          <a:ln w="127000">
            <a:gradFill flip="none" rotWithShape="1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ight Arrow 4"/>
          <p:cNvSpPr/>
          <p:nvPr/>
        </p:nvSpPr>
        <p:spPr>
          <a:xfrm>
            <a:off x="3498224" y="4457393"/>
            <a:ext cx="824686" cy="72741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7872832" y="4457393"/>
            <a:ext cx="735550" cy="72741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49644" y="1644177"/>
            <a:ext cx="61851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Philipp Engel </a:t>
            </a:r>
          </a:p>
          <a:p>
            <a:pPr algn="ctr"/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Department of Fundamental Microbiology, UNIL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72FA9F-9DF2-1A4C-8229-09B0F22F4479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57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F6782A-DF5F-4D4C-A3CB-28E195690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hangingPunct="1"/>
            <a:fld id="{7CD9B5F0-51B0-7743-94BE-5EC9B6D9E2A6}" type="slidenum">
              <a:rPr lang="en-US" altLang="en-US" sz="1200">
                <a:solidFill>
                  <a:srgbClr val="898989"/>
                </a:solidFill>
              </a:rPr>
              <a:pPr defTabSz="457200" eaLnBrk="1" hangingPunct="1"/>
              <a:t>10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D0CCDFC-B7E7-8846-BB2A-074A0A4520B1}"/>
              </a:ext>
            </a:extLst>
          </p:cNvPr>
          <p:cNvCxnSpPr>
            <a:cxnSpLocks/>
          </p:cNvCxnSpPr>
          <p:nvPr/>
        </p:nvCxnSpPr>
        <p:spPr>
          <a:xfrm>
            <a:off x="-9377" y="1447390"/>
            <a:ext cx="10540743" cy="0"/>
          </a:xfrm>
          <a:prstGeom prst="line">
            <a:avLst/>
          </a:prstGeom>
          <a:ln w="127000">
            <a:gradFill flip="none" rotWithShape="1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4">
            <a:extLst>
              <a:ext uri="{FF2B5EF4-FFF2-40B4-BE49-F238E27FC236}">
                <a16:creationId xmlns:a16="http://schemas.microsoft.com/office/drawing/2014/main" id="{CD4A4935-BEB7-6541-96DC-FA0C6F7EA4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988" y="443558"/>
            <a:ext cx="91440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solidFill>
                  <a:prstClr val="black"/>
                </a:solidFill>
              </a:rPr>
              <a:t>Today’s program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7A2F98-730A-A144-A143-70C66AABC60E}"/>
              </a:ext>
            </a:extLst>
          </p:cNvPr>
          <p:cNvSpPr txBox="1"/>
          <p:nvPr/>
        </p:nvSpPr>
        <p:spPr>
          <a:xfrm>
            <a:off x="276988" y="1671324"/>
            <a:ext cx="9749882" cy="4448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Lecture by Alban </a:t>
            </a:r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</a:rPr>
              <a:t>Ramette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 about ONT sequencing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Break 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Introduction to ONT tutorial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Long read QC and filtering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Long-read assembly</a:t>
            </a:r>
          </a:p>
          <a:p>
            <a:pPr marL="2857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</a:rPr>
              <a:t>‘Advanced’ R coding: Learn to use variables and loops</a:t>
            </a:r>
          </a:p>
        </p:txBody>
      </p:sp>
    </p:spTree>
    <p:extLst>
      <p:ext uri="{BB962C8B-B14F-4D97-AF65-F5344CB8AC3E}">
        <p14:creationId xmlns:p14="http://schemas.microsoft.com/office/powerpoint/2010/main" val="4101564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own Arrow 30">
            <a:extLst>
              <a:ext uri="{FF2B5EF4-FFF2-40B4-BE49-F238E27FC236}">
                <a16:creationId xmlns:a16="http://schemas.microsoft.com/office/drawing/2014/main" id="{C3B8FC7A-EA19-A24A-8D4C-58100477420F}"/>
              </a:ext>
            </a:extLst>
          </p:cNvPr>
          <p:cNvSpPr/>
          <p:nvPr/>
        </p:nvSpPr>
        <p:spPr>
          <a:xfrm>
            <a:off x="8316648" y="4792801"/>
            <a:ext cx="961902" cy="1270660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2" name="Rectangle 4"/>
          <p:cNvSpPr>
            <a:spLocks noChangeArrowheads="1"/>
          </p:cNvSpPr>
          <p:nvPr/>
        </p:nvSpPr>
        <p:spPr bwMode="auto">
          <a:xfrm>
            <a:off x="412423" y="184279"/>
            <a:ext cx="83851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3600" b="1" dirty="0"/>
              <a:t>Bacterial isolates from water kefir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81520" y="7366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72FA9F-9DF2-1A4C-8229-09B0F22F4479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0" y="985242"/>
            <a:ext cx="12029090" cy="0"/>
          </a:xfrm>
          <a:prstGeom prst="line">
            <a:avLst/>
          </a:prstGeom>
          <a:ln w="127000">
            <a:gradFill flip="none" rotWithShape="1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5DB00A9B-1FCD-4A4F-8953-D627EECFA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1339" y="1295895"/>
            <a:ext cx="3433665" cy="2628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7C5B19-DBC9-764F-9C39-23349ED3EA8B}"/>
              </a:ext>
            </a:extLst>
          </p:cNvPr>
          <p:cNvSpPr txBox="1"/>
          <p:nvPr/>
        </p:nvSpPr>
        <p:spPr>
          <a:xfrm>
            <a:off x="5500613" y="1295896"/>
            <a:ext cx="46959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Water kefir: A fermented, fizzy drink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3A7AD9-3B75-D940-BA22-772A61DD58CC}"/>
              </a:ext>
            </a:extLst>
          </p:cNvPr>
          <p:cNvSpPr/>
          <p:nvPr/>
        </p:nvSpPr>
        <p:spPr>
          <a:xfrm>
            <a:off x="1589901" y="6488668"/>
            <a:ext cx="365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revolutionfermentation.com</a:t>
            </a:r>
            <a:r>
              <a:rPr lang="en-US"/>
              <a:t>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5ABBA-FD86-6248-947C-482721362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2293" y="3394483"/>
            <a:ext cx="2796639" cy="279663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93C9B04-1798-7146-A814-D1130AA2FF8F}"/>
              </a:ext>
            </a:extLst>
          </p:cNvPr>
          <p:cNvCxnSpPr/>
          <p:nvPr/>
        </p:nvCxnSpPr>
        <p:spPr>
          <a:xfrm flipH="1">
            <a:off x="3127169" y="3394482"/>
            <a:ext cx="950026" cy="154634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FF7CFB5-F97B-0D46-9DA3-6AB857CEFDFA}"/>
              </a:ext>
            </a:extLst>
          </p:cNvPr>
          <p:cNvCxnSpPr/>
          <p:nvPr/>
        </p:nvCxnSpPr>
        <p:spPr>
          <a:xfrm flipH="1" flipV="1">
            <a:off x="3067792" y="3659639"/>
            <a:ext cx="1034500" cy="253148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F1C45BF-F39F-2C46-ACF0-F14B9C98DE8A}"/>
              </a:ext>
            </a:extLst>
          </p:cNvPr>
          <p:cNvSpPr txBox="1"/>
          <p:nvPr/>
        </p:nvSpPr>
        <p:spPr>
          <a:xfrm>
            <a:off x="6965527" y="3354256"/>
            <a:ext cx="19711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Lactic acid bacteria</a:t>
            </a:r>
          </a:p>
          <a:p>
            <a:r>
              <a:rPr lang="en-US" dirty="0"/>
              <a:t>Yeasts</a:t>
            </a:r>
          </a:p>
          <a:p>
            <a:r>
              <a:rPr lang="en-US" dirty="0"/>
              <a:t>Some others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936E60-D34E-0F4D-8BC3-F7FD4CCCF6E2}"/>
              </a:ext>
            </a:extLst>
          </p:cNvPr>
          <p:cNvSpPr txBox="1"/>
          <p:nvPr/>
        </p:nvSpPr>
        <p:spPr>
          <a:xfrm>
            <a:off x="7266186" y="4979926"/>
            <a:ext cx="3062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latin typeface="American Typewriter" panose="02090604020004020304" pitchFamily="18" charset="77"/>
              </a:rPr>
              <a:t>Fermentation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BF843F1-41E2-C24C-B4DE-C1CF58E4F319}"/>
              </a:ext>
            </a:extLst>
          </p:cNvPr>
          <p:cNvSpPr txBox="1"/>
          <p:nvPr/>
        </p:nvSpPr>
        <p:spPr>
          <a:xfrm>
            <a:off x="8231579" y="4238302"/>
            <a:ext cx="1132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Sugars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0D1E22-1A41-2344-9197-85EB64AFEE7F}"/>
              </a:ext>
            </a:extLst>
          </p:cNvPr>
          <p:cNvSpPr txBox="1"/>
          <p:nvPr/>
        </p:nvSpPr>
        <p:spPr>
          <a:xfrm>
            <a:off x="7707267" y="6015692"/>
            <a:ext cx="21806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Acids, alcohol</a:t>
            </a:r>
          </a:p>
        </p:txBody>
      </p:sp>
    </p:spTree>
    <p:extLst>
      <p:ext uri="{BB962C8B-B14F-4D97-AF65-F5344CB8AC3E}">
        <p14:creationId xmlns:p14="http://schemas.microsoft.com/office/powerpoint/2010/main" val="1179781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72FA9F-9DF2-1A4C-8229-09B0F22F4479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26CF2E-FC8C-244C-B19B-DBC4014DB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9618"/>
            <a:ext cx="12192000" cy="6018382"/>
          </a:xfrm>
          <a:prstGeom prst="rect">
            <a:avLst/>
          </a:prstGeom>
        </p:spPr>
      </p:pic>
      <p:sp>
        <p:nvSpPr>
          <p:cNvPr id="14" name="Down Arrow 13">
            <a:extLst>
              <a:ext uri="{FF2B5EF4-FFF2-40B4-BE49-F238E27FC236}">
                <a16:creationId xmlns:a16="http://schemas.microsoft.com/office/drawing/2014/main" id="{0DBC59B4-A569-9B44-9A1B-EE0D955DB42C}"/>
              </a:ext>
            </a:extLst>
          </p:cNvPr>
          <p:cNvSpPr/>
          <p:nvPr/>
        </p:nvSpPr>
        <p:spPr>
          <a:xfrm>
            <a:off x="5906814" y="141889"/>
            <a:ext cx="588579" cy="6661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543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>
            <a:extLst>
              <a:ext uri="{FF2B5EF4-FFF2-40B4-BE49-F238E27FC236}">
                <a16:creationId xmlns:a16="http://schemas.microsoft.com/office/drawing/2014/main" id="{81D49856-3FF9-0140-8844-CB78157DFEEF}"/>
              </a:ext>
            </a:extLst>
          </p:cNvPr>
          <p:cNvSpPr/>
          <p:nvPr/>
        </p:nvSpPr>
        <p:spPr>
          <a:xfrm>
            <a:off x="697150" y="-1518668"/>
            <a:ext cx="10966656" cy="53028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</p:txBody>
      </p:sp>
      <p:pic>
        <p:nvPicPr>
          <p:cNvPr id="15362" name="Picture 136">
            <a:extLst>
              <a:ext uri="{FF2B5EF4-FFF2-40B4-BE49-F238E27FC236}">
                <a16:creationId xmlns:a16="http://schemas.microsoft.com/office/drawing/2014/main" id="{8A2D2330-1D8D-7A4B-A2DD-C19CDC27EB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9"/>
          <a:stretch>
            <a:fillRect/>
          </a:stretch>
        </p:blipFill>
        <p:spPr bwMode="auto">
          <a:xfrm>
            <a:off x="16283377" y="608619"/>
            <a:ext cx="2434475" cy="208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9A3722-B37B-6B4C-8E36-E44E1802CD4C}"/>
              </a:ext>
            </a:extLst>
          </p:cNvPr>
          <p:cNvSpPr txBox="1"/>
          <p:nvPr/>
        </p:nvSpPr>
        <p:spPr>
          <a:xfrm>
            <a:off x="331305" y="316231"/>
            <a:ext cx="4281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Your Illumina assemblies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5089699-32B6-784D-8DBC-4BFAE367E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21" y="1649222"/>
            <a:ext cx="12192000" cy="377570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C5B3ACE-5E06-2340-955C-F03BA9FBBCF4}"/>
              </a:ext>
            </a:extLst>
          </p:cNvPr>
          <p:cNvSpPr/>
          <p:nvPr/>
        </p:nvSpPr>
        <p:spPr>
          <a:xfrm>
            <a:off x="6905297" y="1813034"/>
            <a:ext cx="819806" cy="361189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9FCCDD-01CF-924B-BA18-CC102E77BF5C}"/>
              </a:ext>
            </a:extLst>
          </p:cNvPr>
          <p:cNvSpPr txBox="1"/>
          <p:nvPr/>
        </p:nvSpPr>
        <p:spPr>
          <a:xfrm>
            <a:off x="331305" y="5849979"/>
            <a:ext cx="60304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the number of contigs to your genome</a:t>
            </a:r>
          </a:p>
          <a:p>
            <a:r>
              <a:rPr lang="en-US" dirty="0"/>
              <a:t>Bonus: What is the N50 of your assembly, can you calculate it?</a:t>
            </a:r>
          </a:p>
        </p:txBody>
      </p:sp>
    </p:spTree>
    <p:extLst>
      <p:ext uri="{BB962C8B-B14F-4D97-AF65-F5344CB8AC3E}">
        <p14:creationId xmlns:p14="http://schemas.microsoft.com/office/powerpoint/2010/main" val="2828409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own Arrow 30">
            <a:extLst>
              <a:ext uri="{FF2B5EF4-FFF2-40B4-BE49-F238E27FC236}">
                <a16:creationId xmlns:a16="http://schemas.microsoft.com/office/drawing/2014/main" id="{C3B8FC7A-EA19-A24A-8D4C-58100477420F}"/>
              </a:ext>
            </a:extLst>
          </p:cNvPr>
          <p:cNvSpPr/>
          <p:nvPr/>
        </p:nvSpPr>
        <p:spPr>
          <a:xfrm>
            <a:off x="8316648" y="4792801"/>
            <a:ext cx="961902" cy="1270660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2" name="Rectangle 4"/>
          <p:cNvSpPr>
            <a:spLocks noChangeArrowheads="1"/>
          </p:cNvSpPr>
          <p:nvPr/>
        </p:nvSpPr>
        <p:spPr bwMode="auto">
          <a:xfrm>
            <a:off x="412423" y="184279"/>
            <a:ext cx="83851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3600" b="1" dirty="0"/>
              <a:t>Bacterial isolates from water kefir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81520" y="7366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72FA9F-9DF2-1A4C-8229-09B0F22F4479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0" y="985242"/>
            <a:ext cx="12029090" cy="0"/>
          </a:xfrm>
          <a:prstGeom prst="line">
            <a:avLst/>
          </a:prstGeom>
          <a:ln w="127000">
            <a:gradFill flip="none" rotWithShape="1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5DB00A9B-1FCD-4A4F-8953-D627EECFA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1339" y="1295895"/>
            <a:ext cx="3433665" cy="2628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7C5B19-DBC9-764F-9C39-23349ED3EA8B}"/>
              </a:ext>
            </a:extLst>
          </p:cNvPr>
          <p:cNvSpPr txBox="1"/>
          <p:nvPr/>
        </p:nvSpPr>
        <p:spPr>
          <a:xfrm>
            <a:off x="5500613" y="1295896"/>
            <a:ext cx="46959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Water kefir: A fermented, fizzy drink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3A7AD9-3B75-D940-BA22-772A61DD58CC}"/>
              </a:ext>
            </a:extLst>
          </p:cNvPr>
          <p:cNvSpPr/>
          <p:nvPr/>
        </p:nvSpPr>
        <p:spPr>
          <a:xfrm>
            <a:off x="1589901" y="6488668"/>
            <a:ext cx="365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revolutionfermentation.com</a:t>
            </a:r>
            <a:r>
              <a:rPr lang="en-US"/>
              <a:t>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5ABBA-FD86-6248-947C-482721362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2293" y="3394483"/>
            <a:ext cx="2796639" cy="279663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93C9B04-1798-7146-A814-D1130AA2FF8F}"/>
              </a:ext>
            </a:extLst>
          </p:cNvPr>
          <p:cNvCxnSpPr/>
          <p:nvPr/>
        </p:nvCxnSpPr>
        <p:spPr>
          <a:xfrm flipH="1">
            <a:off x="3127169" y="3394482"/>
            <a:ext cx="950026" cy="154634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FF7CFB5-F97B-0D46-9DA3-6AB857CEFDFA}"/>
              </a:ext>
            </a:extLst>
          </p:cNvPr>
          <p:cNvCxnSpPr/>
          <p:nvPr/>
        </p:nvCxnSpPr>
        <p:spPr>
          <a:xfrm flipH="1" flipV="1">
            <a:off x="3067792" y="3659639"/>
            <a:ext cx="1034500" cy="253148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F1C45BF-F39F-2C46-ACF0-F14B9C98DE8A}"/>
              </a:ext>
            </a:extLst>
          </p:cNvPr>
          <p:cNvSpPr txBox="1"/>
          <p:nvPr/>
        </p:nvSpPr>
        <p:spPr>
          <a:xfrm>
            <a:off x="6965527" y="3354256"/>
            <a:ext cx="19711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Lactic acid bacteria</a:t>
            </a:r>
          </a:p>
          <a:p>
            <a:r>
              <a:rPr lang="en-US" dirty="0"/>
              <a:t>Yeasts</a:t>
            </a:r>
          </a:p>
          <a:p>
            <a:r>
              <a:rPr lang="en-US" dirty="0"/>
              <a:t>Some others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936E60-D34E-0F4D-8BC3-F7FD4CCCF6E2}"/>
              </a:ext>
            </a:extLst>
          </p:cNvPr>
          <p:cNvSpPr txBox="1"/>
          <p:nvPr/>
        </p:nvSpPr>
        <p:spPr>
          <a:xfrm>
            <a:off x="7266186" y="4979926"/>
            <a:ext cx="3062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latin typeface="American Typewriter" panose="02090604020004020304" pitchFamily="18" charset="77"/>
              </a:rPr>
              <a:t>Fermentation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BF843F1-41E2-C24C-B4DE-C1CF58E4F319}"/>
              </a:ext>
            </a:extLst>
          </p:cNvPr>
          <p:cNvSpPr txBox="1"/>
          <p:nvPr/>
        </p:nvSpPr>
        <p:spPr>
          <a:xfrm>
            <a:off x="8231579" y="4238302"/>
            <a:ext cx="1132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Sugars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0D1E22-1A41-2344-9197-85EB64AFEE7F}"/>
              </a:ext>
            </a:extLst>
          </p:cNvPr>
          <p:cNvSpPr txBox="1"/>
          <p:nvPr/>
        </p:nvSpPr>
        <p:spPr>
          <a:xfrm>
            <a:off x="7707267" y="6015692"/>
            <a:ext cx="21806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Acids, alcohol</a:t>
            </a:r>
          </a:p>
        </p:txBody>
      </p:sp>
    </p:spTree>
    <p:extLst>
      <p:ext uri="{BB962C8B-B14F-4D97-AF65-F5344CB8AC3E}">
        <p14:creationId xmlns:p14="http://schemas.microsoft.com/office/powerpoint/2010/main" val="2666178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F6782A-DF5F-4D4C-A3CB-28E195690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hangingPunct="1"/>
            <a:fld id="{7CD9B5F0-51B0-7743-94BE-5EC9B6D9E2A6}" type="slidenum">
              <a:rPr lang="en-US" altLang="en-US" sz="1200">
                <a:solidFill>
                  <a:srgbClr val="898989"/>
                </a:solidFill>
              </a:rPr>
              <a:pPr defTabSz="457200" eaLnBrk="1" hangingPunct="1"/>
              <a:t>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D0CCDFC-B7E7-8846-BB2A-074A0A4520B1}"/>
              </a:ext>
            </a:extLst>
          </p:cNvPr>
          <p:cNvCxnSpPr/>
          <p:nvPr/>
        </p:nvCxnSpPr>
        <p:spPr>
          <a:xfrm>
            <a:off x="-9377" y="816769"/>
            <a:ext cx="9039285" cy="0"/>
          </a:xfrm>
          <a:prstGeom prst="line">
            <a:avLst/>
          </a:prstGeom>
          <a:ln w="127000">
            <a:gradFill flip="none" rotWithShape="1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4">
            <a:extLst>
              <a:ext uri="{FF2B5EF4-FFF2-40B4-BE49-F238E27FC236}">
                <a16:creationId xmlns:a16="http://schemas.microsoft.com/office/drawing/2014/main" id="{CD4A4935-BEB7-6541-96DC-FA0C6F7EA4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818" y="184299"/>
            <a:ext cx="1121911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en-US" sz="3200" b="1" dirty="0">
                <a:solidFill>
                  <a:prstClr val="black"/>
                </a:solidFill>
              </a:rPr>
              <a:t>Assemblies are fragmented, i.e. consist of different contigs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3B0481-B641-2244-A0A6-2E69F3FD5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57" y="1078672"/>
            <a:ext cx="5375422" cy="35188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F7B0CD-183A-6A4C-B256-22097F85D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139" y="3645316"/>
            <a:ext cx="5861538" cy="307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04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>
            <a:extLst>
              <a:ext uri="{FF2B5EF4-FFF2-40B4-BE49-F238E27FC236}">
                <a16:creationId xmlns:a16="http://schemas.microsoft.com/office/drawing/2014/main" id="{1D388DFB-5D2A-314E-A291-F47855E438A4}"/>
              </a:ext>
            </a:extLst>
          </p:cNvPr>
          <p:cNvSpPr/>
          <p:nvPr/>
        </p:nvSpPr>
        <p:spPr>
          <a:xfrm>
            <a:off x="336203" y="226552"/>
            <a:ext cx="11581035" cy="12383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4354" b="1" spc="-1" dirty="0">
                <a:solidFill>
                  <a:srgbClr val="000000"/>
                </a:solidFill>
              </a:rPr>
              <a:t>Draft genome or fully assembled genome?</a:t>
            </a:r>
            <a:endParaRPr lang="en-GB" sz="4354" spc="-1" dirty="0"/>
          </a:p>
        </p:txBody>
      </p:sp>
      <p:sp>
        <p:nvSpPr>
          <p:cNvPr id="10242" name="TextBox 5">
            <a:extLst>
              <a:ext uri="{FF2B5EF4-FFF2-40B4-BE49-F238E27FC236}">
                <a16:creationId xmlns:a16="http://schemas.microsoft.com/office/drawing/2014/main" id="{D4BB7DD0-8AB9-0142-AD19-FF0194887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116" y="1357394"/>
            <a:ext cx="7495963" cy="1171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1935" b="1" dirty="0"/>
              <a:t>Our Illumina genome assemblies = Draft genome</a:t>
            </a:r>
          </a:p>
          <a:p>
            <a:endParaRPr lang="en-US" altLang="en-US" sz="1209" dirty="0"/>
          </a:p>
          <a:p>
            <a:r>
              <a:rPr lang="en-US" altLang="en-US" sz="1935" dirty="0"/>
              <a:t>Draft genomes </a:t>
            </a:r>
            <a:r>
              <a:rPr lang="en-US" altLang="en-US" sz="1935" dirty="0">
                <a:sym typeface="Wingdings" pitchFamily="2" charset="2"/>
              </a:rPr>
              <a:t> several contigs with gaps in-between</a:t>
            </a:r>
          </a:p>
          <a:p>
            <a:r>
              <a:rPr lang="en-US" altLang="en-US" sz="1935" dirty="0">
                <a:sym typeface="Wingdings" pitchFamily="2" charset="2"/>
              </a:rPr>
              <a:t>Complete genomes  one contig (or several contigs) without gaps</a:t>
            </a:r>
            <a:endParaRPr lang="en-US" altLang="en-US" sz="1935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2EC681-C829-6740-81CF-CD956DAE8CF2}"/>
              </a:ext>
            </a:extLst>
          </p:cNvPr>
          <p:cNvGrpSpPr>
            <a:grpSpLocks/>
          </p:cNvGrpSpPr>
          <p:nvPr/>
        </p:nvGrpSpPr>
        <p:grpSpPr bwMode="auto">
          <a:xfrm>
            <a:off x="474438" y="2599589"/>
            <a:ext cx="3649792" cy="4109017"/>
            <a:chOff x="222396" y="2747127"/>
            <a:chExt cx="3017701" cy="3677067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02BCBB75-418C-6543-B0F7-C6A20B080EB3}"/>
                </a:ext>
              </a:extLst>
            </p:cNvPr>
            <p:cNvSpPr/>
            <p:nvPr/>
          </p:nvSpPr>
          <p:spPr>
            <a:xfrm>
              <a:off x="222396" y="2747127"/>
              <a:ext cx="3017701" cy="3676744"/>
            </a:xfrm>
            <a:prstGeom prst="roundRect">
              <a:avLst/>
            </a:prstGeom>
            <a:solidFill>
              <a:schemeClr val="bg1">
                <a:lumMod val="65000"/>
                <a:alpha val="34000"/>
              </a:schemeClr>
            </a:solidFill>
            <a:ln w="34925"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0567FB-1C9C-9649-BB64-440C5505AD3D}"/>
                </a:ext>
              </a:extLst>
            </p:cNvPr>
            <p:cNvSpPr txBox="1"/>
            <p:nvPr/>
          </p:nvSpPr>
          <p:spPr>
            <a:xfrm>
              <a:off x="636714" y="3278022"/>
              <a:ext cx="2080644" cy="3490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935" dirty="0">
                  <a:solidFill>
                    <a:schemeClr val="accent3">
                      <a:lumMod val="75000"/>
                    </a:schemeClr>
                  </a:solidFill>
                </a:rPr>
                <a:t>Illumina draft genomes</a:t>
              </a:r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D73EBAE5-8FA3-E949-8E95-3281A064D0E1}"/>
                </a:ext>
              </a:extLst>
            </p:cNvPr>
            <p:cNvSpPr/>
            <p:nvPr/>
          </p:nvSpPr>
          <p:spPr>
            <a:xfrm rot="5400000">
              <a:off x="1583501" y="3646735"/>
              <a:ext cx="462171" cy="46352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8D4B3E4-7B85-194A-8C11-719CD4E461B3}"/>
                </a:ext>
              </a:extLst>
            </p:cNvPr>
            <p:cNvSpPr txBox="1"/>
            <p:nvPr/>
          </p:nvSpPr>
          <p:spPr>
            <a:xfrm>
              <a:off x="776408" y="4121611"/>
              <a:ext cx="1830199" cy="3490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935" dirty="0">
                  <a:solidFill>
                    <a:schemeClr val="accent3">
                      <a:lumMod val="75000"/>
                    </a:schemeClr>
                  </a:solidFill>
                </a:rPr>
                <a:t>Genome annotation</a:t>
              </a:r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A3FEE4F8-EF94-9249-ACA6-516755392439}"/>
                </a:ext>
              </a:extLst>
            </p:cNvPr>
            <p:cNvSpPr/>
            <p:nvPr/>
          </p:nvSpPr>
          <p:spPr>
            <a:xfrm rot="5400000">
              <a:off x="1583501" y="4538431"/>
              <a:ext cx="462170" cy="46352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E336D81-41D7-6549-8C09-87D1DE7DA113}"/>
                </a:ext>
              </a:extLst>
            </p:cNvPr>
            <p:cNvSpPr txBox="1"/>
            <p:nvPr/>
          </p:nvSpPr>
          <p:spPr>
            <a:xfrm>
              <a:off x="927214" y="5068287"/>
              <a:ext cx="1564963" cy="3490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935" dirty="0">
                  <a:solidFill>
                    <a:schemeClr val="accent3">
                      <a:lumMod val="75000"/>
                    </a:schemeClr>
                  </a:solidFill>
                </a:rPr>
                <a:t>Genome analysis</a:t>
              </a:r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D9A38EE1-EA9B-E245-BBF2-376AD4D59E8A}"/>
                </a:ext>
              </a:extLst>
            </p:cNvPr>
            <p:cNvSpPr/>
            <p:nvPr/>
          </p:nvSpPr>
          <p:spPr>
            <a:xfrm rot="5400000">
              <a:off x="1582642" y="5527200"/>
              <a:ext cx="463888" cy="46352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21E4A89-6577-904C-B1BB-4DD65C32812F}"/>
                </a:ext>
              </a:extLst>
            </p:cNvPr>
            <p:cNvSpPr txBox="1"/>
            <p:nvPr/>
          </p:nvSpPr>
          <p:spPr>
            <a:xfrm>
              <a:off x="1198664" y="6075096"/>
              <a:ext cx="1082151" cy="3490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935" dirty="0">
                  <a:solidFill>
                    <a:schemeClr val="accent3">
                      <a:lumMod val="75000"/>
                    </a:schemeClr>
                  </a:solidFill>
                </a:rPr>
                <a:t>Publication</a:t>
              </a:r>
            </a:p>
          </p:txBody>
        </p:sp>
        <p:sp>
          <p:nvSpPr>
            <p:cNvPr id="10269" name="TextBox 15">
              <a:extLst>
                <a:ext uri="{FF2B5EF4-FFF2-40B4-BE49-F238E27FC236}">
                  <a16:creationId xmlns:a16="http://schemas.microsoft.com/office/drawing/2014/main" id="{E65E4814-F55A-6D42-9563-E5489DEC67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7471" y="2816546"/>
              <a:ext cx="1197089" cy="4157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419"/>
                <a:t>Option 1: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90537B-FF20-D64C-8ED9-A7CE637AE013}"/>
              </a:ext>
            </a:extLst>
          </p:cNvPr>
          <p:cNvGrpSpPr>
            <a:grpSpLocks/>
          </p:cNvGrpSpPr>
          <p:nvPr/>
        </p:nvGrpSpPr>
        <p:grpSpPr bwMode="auto">
          <a:xfrm>
            <a:off x="4665076" y="3490438"/>
            <a:ext cx="2909771" cy="3002775"/>
            <a:chOff x="3313419" y="3495553"/>
            <a:chExt cx="2404785" cy="2482997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F87DEFDA-3CA0-B943-BE36-A6F46F4AD423}"/>
                </a:ext>
              </a:extLst>
            </p:cNvPr>
            <p:cNvSpPr/>
            <p:nvPr/>
          </p:nvSpPr>
          <p:spPr>
            <a:xfrm>
              <a:off x="3315482" y="3495553"/>
              <a:ext cx="2375337" cy="2482997"/>
            </a:xfrm>
            <a:prstGeom prst="roundRect">
              <a:avLst/>
            </a:prstGeom>
            <a:solidFill>
              <a:srgbClr val="A94D7A">
                <a:alpha val="27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177"/>
            </a:p>
          </p:txBody>
        </p:sp>
        <p:sp>
          <p:nvSpPr>
            <p:cNvPr id="10259" name="Rectangle 18">
              <a:extLst>
                <a:ext uri="{FF2B5EF4-FFF2-40B4-BE49-F238E27FC236}">
                  <a16:creationId xmlns:a16="http://schemas.microsoft.com/office/drawing/2014/main" id="{D9D48448-7104-A94F-BFD8-694E858D3D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2708" y="5218546"/>
              <a:ext cx="2056970" cy="4148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330"/>
                <a:t>https://www.ncbi.nlm.nih.gov/genome/browse#!/prokaryotes/</a:t>
              </a:r>
            </a:p>
          </p:txBody>
        </p:sp>
        <p:sp>
          <p:nvSpPr>
            <p:cNvPr id="10260" name="TextBox 19">
              <a:extLst>
                <a:ext uri="{FF2B5EF4-FFF2-40B4-BE49-F238E27FC236}">
                  <a16:creationId xmlns:a16="http://schemas.microsoft.com/office/drawing/2014/main" id="{84392FC2-026A-F840-B615-5D9AB78090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3419" y="3700112"/>
              <a:ext cx="2404785" cy="1461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pPr algn="ctr"/>
              <a:r>
                <a:rPr lang="en-US" altLang="en-US" sz="2177" b="1"/>
                <a:t>Published genomes:</a:t>
              </a:r>
            </a:p>
            <a:p>
              <a:pPr algn="ctr"/>
              <a:r>
                <a:rPr lang="en-US" altLang="en-US" sz="2177"/>
                <a:t>286’625 genomes</a:t>
              </a:r>
            </a:p>
            <a:p>
              <a:pPr algn="ctr"/>
              <a:endParaRPr lang="en-US" altLang="en-US" sz="2177"/>
            </a:p>
            <a:p>
              <a:pPr algn="ctr"/>
              <a:r>
                <a:rPr lang="en-US" altLang="en-US" sz="2177" b="1"/>
                <a:t>Complete genomes:</a:t>
              </a:r>
            </a:p>
            <a:p>
              <a:pPr algn="ctr"/>
              <a:r>
                <a:rPr lang="en-US" altLang="en-US" sz="2177"/>
                <a:t>20’714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A74852B-0B31-0948-94E6-B270ECB83355}"/>
              </a:ext>
            </a:extLst>
          </p:cNvPr>
          <p:cNvGrpSpPr>
            <a:grpSpLocks/>
          </p:cNvGrpSpPr>
          <p:nvPr/>
        </p:nvGrpSpPr>
        <p:grpSpPr bwMode="auto">
          <a:xfrm>
            <a:off x="8156090" y="2547751"/>
            <a:ext cx="3761149" cy="4160494"/>
            <a:chOff x="5771841" y="2700827"/>
            <a:chExt cx="3110035" cy="3977766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73D12FD3-E1EB-9B41-8FCD-85FA681DEEDA}"/>
                </a:ext>
              </a:extLst>
            </p:cNvPr>
            <p:cNvSpPr/>
            <p:nvPr/>
          </p:nvSpPr>
          <p:spPr>
            <a:xfrm>
              <a:off x="5771841" y="2700827"/>
              <a:ext cx="3110035" cy="3966752"/>
            </a:xfrm>
            <a:prstGeom prst="roundRect">
              <a:avLst/>
            </a:prstGeom>
            <a:solidFill>
              <a:schemeClr val="bg1">
                <a:lumMod val="65000"/>
                <a:alpha val="34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 dirty="0"/>
            </a:p>
          </p:txBody>
        </p:sp>
        <p:sp>
          <p:nvSpPr>
            <p:cNvPr id="10247" name="TextBox 22">
              <a:extLst>
                <a:ext uri="{FF2B5EF4-FFF2-40B4-BE49-F238E27FC236}">
                  <a16:creationId xmlns:a16="http://schemas.microsoft.com/office/drawing/2014/main" id="{01AB18A9-7F09-2F43-95E7-8385D51FBB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71841" y="3278169"/>
              <a:ext cx="2863341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>
                  <a:solidFill>
                    <a:srgbClr val="A94D7A"/>
                  </a:solidFill>
                </a:rPr>
                <a:t>Nanopore/PacBio sequencing</a:t>
              </a:r>
            </a:p>
          </p:txBody>
        </p:sp>
        <p:sp>
          <p:nvSpPr>
            <p:cNvPr id="10248" name="TextBox 23">
              <a:extLst>
                <a:ext uri="{FF2B5EF4-FFF2-40B4-BE49-F238E27FC236}">
                  <a16:creationId xmlns:a16="http://schemas.microsoft.com/office/drawing/2014/main" id="{CDB1CB0F-2584-E641-925E-B2CF139EA5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23223" y="4025540"/>
              <a:ext cx="1935492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 b="1">
                  <a:solidFill>
                    <a:srgbClr val="A94D7A"/>
                  </a:solidFill>
                </a:rPr>
                <a:t>Complete genome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71CE8F4C-7EF4-3E4A-8447-2731927544E1}"/>
                </a:ext>
              </a:extLst>
            </p:cNvPr>
            <p:cNvSpPr/>
            <p:nvPr/>
          </p:nvSpPr>
          <p:spPr>
            <a:xfrm rot="5400000">
              <a:off x="7043131" y="3632820"/>
              <a:ext cx="334081" cy="463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0250" name="TextBox 25">
              <a:extLst>
                <a:ext uri="{FF2B5EF4-FFF2-40B4-BE49-F238E27FC236}">
                  <a16:creationId xmlns:a16="http://schemas.microsoft.com/office/drawing/2014/main" id="{DC86D6C1-213D-2942-8ADD-392F5A0688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12762" y="4756485"/>
              <a:ext cx="1952724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>
                  <a:solidFill>
                    <a:srgbClr val="A94D7A"/>
                  </a:solidFill>
                </a:rPr>
                <a:t>Genome annotation</a:t>
              </a:r>
            </a:p>
          </p:txBody>
        </p:sp>
        <p:sp>
          <p:nvSpPr>
            <p:cNvPr id="10251" name="TextBox 26">
              <a:extLst>
                <a:ext uri="{FF2B5EF4-FFF2-40B4-BE49-F238E27FC236}">
                  <a16:creationId xmlns:a16="http://schemas.microsoft.com/office/drawing/2014/main" id="{301D25C1-4A65-E649-B018-EE61B53BD2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94610" y="6133977"/>
              <a:ext cx="1153449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>
                  <a:solidFill>
                    <a:srgbClr val="A94D7A"/>
                  </a:solidFill>
                </a:rPr>
                <a:t>Publication</a:t>
              </a:r>
            </a:p>
          </p:txBody>
        </p:sp>
        <p:sp>
          <p:nvSpPr>
            <p:cNvPr id="10252" name="TextBox 27">
              <a:extLst>
                <a:ext uri="{FF2B5EF4-FFF2-40B4-BE49-F238E27FC236}">
                  <a16:creationId xmlns:a16="http://schemas.microsoft.com/office/drawing/2014/main" id="{7A9CFB6B-D2B4-F345-8D3F-B0C74FA62B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03204" y="2747127"/>
              <a:ext cx="1197190" cy="4442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2419"/>
                <a:t>Option 2:</a:t>
              </a:r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BD70F947-9394-C845-8DEA-7D59A1F79EC5}"/>
                </a:ext>
              </a:extLst>
            </p:cNvPr>
            <p:cNvSpPr/>
            <p:nvPr/>
          </p:nvSpPr>
          <p:spPr>
            <a:xfrm rot="5400000">
              <a:off x="7043131" y="4345036"/>
              <a:ext cx="334081" cy="463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10254" name="TextBox 29">
              <a:extLst>
                <a:ext uri="{FF2B5EF4-FFF2-40B4-BE49-F238E27FC236}">
                  <a16:creationId xmlns:a16="http://schemas.microsoft.com/office/drawing/2014/main" id="{5EEEE90A-C746-3D40-8774-8CEC94D180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40486" y="5448835"/>
              <a:ext cx="1734017" cy="37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DejaVu Sans" charset="0"/>
                  <a:cs typeface="DejaVu Sans" charset="0"/>
                </a:defRPr>
              </a:lvl9pPr>
            </a:lstStyle>
            <a:p>
              <a:r>
                <a:rPr lang="en-US" altLang="en-US" sz="1935">
                  <a:solidFill>
                    <a:srgbClr val="A94D7A"/>
                  </a:solidFill>
                </a:rPr>
                <a:t>Genome analysis</a:t>
              </a:r>
            </a:p>
          </p:txBody>
        </p:sp>
        <p:sp>
          <p:nvSpPr>
            <p:cNvPr id="31" name="Right Arrow 30">
              <a:extLst>
                <a:ext uri="{FF2B5EF4-FFF2-40B4-BE49-F238E27FC236}">
                  <a16:creationId xmlns:a16="http://schemas.microsoft.com/office/drawing/2014/main" id="{4EE4AFFF-494B-EF4E-A937-BBD08205B908}"/>
                </a:ext>
              </a:extLst>
            </p:cNvPr>
            <p:cNvSpPr/>
            <p:nvPr/>
          </p:nvSpPr>
          <p:spPr>
            <a:xfrm rot="5400000">
              <a:off x="7043131" y="5060924"/>
              <a:ext cx="334081" cy="463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32" name="Right Arrow 31">
              <a:extLst>
                <a:ext uri="{FF2B5EF4-FFF2-40B4-BE49-F238E27FC236}">
                  <a16:creationId xmlns:a16="http://schemas.microsoft.com/office/drawing/2014/main" id="{AF5AE86B-5614-3742-A937-FFA0BCF7C880}"/>
                </a:ext>
              </a:extLst>
            </p:cNvPr>
            <p:cNvSpPr/>
            <p:nvPr/>
          </p:nvSpPr>
          <p:spPr>
            <a:xfrm rot="5400000">
              <a:off x="7059801" y="5742730"/>
              <a:ext cx="334081" cy="46198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/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9A96D304-0CF4-DA4F-8557-15893BF84984}"/>
                </a:ext>
              </a:extLst>
            </p:cNvPr>
            <p:cNvSpPr/>
            <p:nvPr/>
          </p:nvSpPr>
          <p:spPr>
            <a:xfrm>
              <a:off x="5771841" y="2711841"/>
              <a:ext cx="3110035" cy="3966752"/>
            </a:xfrm>
            <a:prstGeom prst="roundRect">
              <a:avLst/>
            </a:prstGeom>
            <a:noFill/>
            <a:ln w="44450">
              <a:solidFill>
                <a:srgbClr val="A94D7A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935" dirty="0"/>
            </a:p>
          </p:txBody>
        </p:sp>
      </p:grpSp>
    </p:spTree>
    <p:extLst>
      <p:ext uri="{BB962C8B-B14F-4D97-AF65-F5344CB8AC3E}">
        <p14:creationId xmlns:p14="http://schemas.microsoft.com/office/powerpoint/2010/main" val="401766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>
            <a:extLst>
              <a:ext uri="{FF2B5EF4-FFF2-40B4-BE49-F238E27FC236}">
                <a16:creationId xmlns:a16="http://schemas.microsoft.com/office/drawing/2014/main" id="{AC037327-971B-2D4A-889C-69B3A9E536D7}"/>
              </a:ext>
            </a:extLst>
          </p:cNvPr>
          <p:cNvSpPr/>
          <p:nvPr/>
        </p:nvSpPr>
        <p:spPr>
          <a:xfrm>
            <a:off x="608834" y="226552"/>
            <a:ext cx="10970496" cy="12383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4354" b="1" spc="-1" dirty="0">
                <a:solidFill>
                  <a:srgbClr val="000000"/>
                </a:solidFill>
              </a:rPr>
              <a:t>From draft to complete genomes...</a:t>
            </a:r>
            <a:endParaRPr lang="en-GB" sz="4354" spc="-1" dirty="0"/>
          </a:p>
        </p:txBody>
      </p:sp>
      <p:pic>
        <p:nvPicPr>
          <p:cNvPr id="6146" name="Picture 11">
            <a:extLst>
              <a:ext uri="{FF2B5EF4-FFF2-40B4-BE49-F238E27FC236}">
                <a16:creationId xmlns:a16="http://schemas.microsoft.com/office/drawing/2014/main" id="{DF23B053-D8BB-3042-9C07-240F7D0D5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" t="31284" r="40578" b="2789"/>
          <a:stretch>
            <a:fillRect/>
          </a:stretch>
        </p:blipFill>
        <p:spPr bwMode="auto">
          <a:xfrm>
            <a:off x="608833" y="2493993"/>
            <a:ext cx="4959186" cy="3110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12">
            <a:extLst>
              <a:ext uri="{FF2B5EF4-FFF2-40B4-BE49-F238E27FC236}">
                <a16:creationId xmlns:a16="http://schemas.microsoft.com/office/drawing/2014/main" id="{E086769B-1DF7-3544-91CA-DDD789DEE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14" t="31284" r="1083" b="2789"/>
          <a:stretch>
            <a:fillRect/>
          </a:stretch>
        </p:blipFill>
        <p:spPr bwMode="auto">
          <a:xfrm>
            <a:off x="7578190" y="2493993"/>
            <a:ext cx="3190928" cy="3110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606042BA-D1F0-B549-8154-6C99A2E11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2080" y="3004695"/>
            <a:ext cx="888928" cy="146682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FBFB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en-US" sz="2177">
              <a:solidFill>
                <a:schemeClr val="lt1"/>
              </a:solidFill>
            </a:endParaRPr>
          </a:p>
        </p:txBody>
      </p:sp>
      <p:sp>
        <p:nvSpPr>
          <p:cNvPr id="6149" name="TextBox 13">
            <a:extLst>
              <a:ext uri="{FF2B5EF4-FFF2-40B4-BE49-F238E27FC236}">
                <a16:creationId xmlns:a16="http://schemas.microsoft.com/office/drawing/2014/main" id="{D758E0BB-6CD1-7B4A-8653-AE291395AD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0818" y="1875775"/>
            <a:ext cx="3393878" cy="539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903" b="1"/>
              <a:t>Illumina assembly</a:t>
            </a:r>
          </a:p>
        </p:txBody>
      </p:sp>
      <p:sp>
        <p:nvSpPr>
          <p:cNvPr id="6150" name="TextBox 15">
            <a:extLst>
              <a:ext uri="{FF2B5EF4-FFF2-40B4-BE49-F238E27FC236}">
                <a16:creationId xmlns:a16="http://schemas.microsoft.com/office/drawing/2014/main" id="{124B8875-CA31-0D40-A045-1F9E519538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8190" y="1875775"/>
            <a:ext cx="4243469" cy="539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r>
              <a:rPr lang="en-US" altLang="en-US" sz="2903" b="1" dirty="0"/>
              <a:t>ONT/PacBio assembly </a:t>
            </a:r>
          </a:p>
        </p:txBody>
      </p:sp>
      <p:sp>
        <p:nvSpPr>
          <p:cNvPr id="6151" name="TextBox 14">
            <a:extLst>
              <a:ext uri="{FF2B5EF4-FFF2-40B4-BE49-F238E27FC236}">
                <a16:creationId xmlns:a16="http://schemas.microsoft.com/office/drawing/2014/main" id="{2A0E0C5C-3975-E34A-B261-72940BCD87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265" y="5811637"/>
            <a:ext cx="3546164" cy="76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en-US" sz="2177"/>
              <a:t>Many contigs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177"/>
              <a:t>Not clear how connected</a:t>
            </a:r>
          </a:p>
        </p:txBody>
      </p:sp>
      <p:sp>
        <p:nvSpPr>
          <p:cNvPr id="6152" name="TextBox 17">
            <a:extLst>
              <a:ext uri="{FF2B5EF4-FFF2-40B4-BE49-F238E27FC236}">
                <a16:creationId xmlns:a16="http://schemas.microsoft.com/office/drawing/2014/main" id="{E1C03DE4-3520-C545-9D61-E3FD86B8C0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8190" y="5817396"/>
            <a:ext cx="4338047" cy="76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en-US" sz="2177"/>
              <a:t>One contig per circular replicon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177"/>
              <a:t>Chromosome and plasmids</a:t>
            </a:r>
          </a:p>
        </p:txBody>
      </p:sp>
    </p:spTree>
    <p:extLst>
      <p:ext uri="{BB962C8B-B14F-4D97-AF65-F5344CB8AC3E}">
        <p14:creationId xmlns:p14="http://schemas.microsoft.com/office/powerpoint/2010/main" val="988996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>
            <a:extLst>
              <a:ext uri="{FF2B5EF4-FFF2-40B4-BE49-F238E27FC236}">
                <a16:creationId xmlns:a16="http://schemas.microsoft.com/office/drawing/2014/main" id="{81D49856-3FF9-0140-8844-CB78157DFEEF}"/>
              </a:ext>
            </a:extLst>
          </p:cNvPr>
          <p:cNvSpPr/>
          <p:nvPr/>
        </p:nvSpPr>
        <p:spPr>
          <a:xfrm>
            <a:off x="697150" y="-1518668"/>
            <a:ext cx="10966656" cy="53028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  <a:p>
            <a:pPr algn="ctr">
              <a:defRPr/>
            </a:pPr>
            <a:endParaRPr lang="en-GB" sz="2177" spc="-1"/>
          </a:p>
        </p:txBody>
      </p:sp>
      <p:pic>
        <p:nvPicPr>
          <p:cNvPr id="15362" name="Picture 136">
            <a:extLst>
              <a:ext uri="{FF2B5EF4-FFF2-40B4-BE49-F238E27FC236}">
                <a16:creationId xmlns:a16="http://schemas.microsoft.com/office/drawing/2014/main" id="{8A2D2330-1D8D-7A4B-A2DD-C19CDC27EB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9"/>
          <a:stretch>
            <a:fillRect/>
          </a:stretch>
        </p:blipFill>
        <p:spPr bwMode="auto">
          <a:xfrm>
            <a:off x="16283377" y="608619"/>
            <a:ext cx="2434475" cy="208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CustomShape 2">
            <a:extLst>
              <a:ext uri="{FF2B5EF4-FFF2-40B4-BE49-F238E27FC236}">
                <a16:creationId xmlns:a16="http://schemas.microsoft.com/office/drawing/2014/main" id="{7D12E199-131F-5D41-B909-3C6AC813FC99}"/>
              </a:ext>
            </a:extLst>
          </p:cNvPr>
          <p:cNvSpPr/>
          <p:nvPr/>
        </p:nvSpPr>
        <p:spPr>
          <a:xfrm>
            <a:off x="-773339" y="30138"/>
            <a:ext cx="10968576" cy="11423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defRPr/>
            </a:pPr>
            <a:r>
              <a:rPr lang="en-GB" sz="3386" b="1" spc="-1" dirty="0">
                <a:solidFill>
                  <a:srgbClr val="000000"/>
                </a:solidFill>
              </a:rPr>
              <a:t>We have acquired ONT long reads for our bacteria</a:t>
            </a:r>
            <a:endParaRPr lang="en-GB" sz="4838" b="1" spc="-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6F4B8E-3C61-3B41-B7B0-49427C518BD6}"/>
              </a:ext>
            </a:extLst>
          </p:cNvPr>
          <p:cNvSpPr/>
          <p:nvPr/>
        </p:nvSpPr>
        <p:spPr>
          <a:xfrm>
            <a:off x="7739495" y="2011680"/>
            <a:ext cx="1066880" cy="43609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ABAFB1-430F-4142-8C52-D9602F4E948D}"/>
              </a:ext>
            </a:extLst>
          </p:cNvPr>
          <p:cNvSpPr/>
          <p:nvPr/>
        </p:nvSpPr>
        <p:spPr>
          <a:xfrm>
            <a:off x="658349" y="1222920"/>
            <a:ext cx="2495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Re-grew bacterial isolate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7AF4DB-B5E3-A748-A2C1-629141DE1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302" y="1693093"/>
            <a:ext cx="1696666" cy="12405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BF5A9E-02E6-5640-B65D-90C24A2EC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842" y="3507775"/>
            <a:ext cx="1623133" cy="1007695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7426E02F-13DF-8C4F-BAFF-3D8EF895D75A}"/>
              </a:ext>
            </a:extLst>
          </p:cNvPr>
          <p:cNvSpPr/>
          <p:nvPr/>
        </p:nvSpPr>
        <p:spPr>
          <a:xfrm rot="5400000">
            <a:off x="1632664" y="4564658"/>
            <a:ext cx="351942" cy="53150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33F0B4C1-E224-3B49-A442-24DA814FAF91}"/>
              </a:ext>
            </a:extLst>
          </p:cNvPr>
          <p:cNvSpPr/>
          <p:nvPr/>
        </p:nvSpPr>
        <p:spPr>
          <a:xfrm rot="5400000">
            <a:off x="1649968" y="2974220"/>
            <a:ext cx="351942" cy="53150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B19C26-93E8-724F-B50A-BB09B5157D60}"/>
              </a:ext>
            </a:extLst>
          </p:cNvPr>
          <p:cNvSpPr/>
          <p:nvPr/>
        </p:nvSpPr>
        <p:spPr>
          <a:xfrm>
            <a:off x="2193056" y="3688456"/>
            <a:ext cx="14733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HMW DNA isolation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D0B769-D582-564C-8D45-E3DB3F5880FE}"/>
              </a:ext>
            </a:extLst>
          </p:cNvPr>
          <p:cNvSpPr/>
          <p:nvPr/>
        </p:nvSpPr>
        <p:spPr>
          <a:xfrm>
            <a:off x="781398" y="5220538"/>
            <a:ext cx="23149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Sent DNA to Alban </a:t>
            </a:r>
            <a:r>
              <a:rPr lang="en-US" dirty="0" err="1"/>
              <a:t>Ramette</a:t>
            </a:r>
            <a:r>
              <a:rPr lang="en-US" dirty="0"/>
              <a:t> (</a:t>
            </a:r>
            <a:r>
              <a:rPr lang="en-US" dirty="0" err="1"/>
              <a:t>Ifik</a:t>
            </a:r>
            <a:r>
              <a:rPr lang="en-US" dirty="0"/>
              <a:t>, </a:t>
            </a:r>
            <a:r>
              <a:rPr lang="en-US" dirty="0" err="1"/>
              <a:t>UniBe</a:t>
            </a:r>
            <a:r>
              <a:rPr lang="en-US" dirty="0"/>
              <a:t>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86B822-2AAE-8141-97BC-D9710778C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235" y="1225264"/>
            <a:ext cx="6778043" cy="31108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7B51A2-D63C-1B49-9AE0-5CEB9CF6F2C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840" t="10030" r="7117"/>
          <a:stretch/>
        </p:blipFill>
        <p:spPr>
          <a:xfrm>
            <a:off x="7865619" y="4381527"/>
            <a:ext cx="2162329" cy="21545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339857-F605-5243-A1DD-A85816B2611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7805"/>
          <a:stretch/>
        </p:blipFill>
        <p:spPr>
          <a:xfrm>
            <a:off x="4262413" y="2852861"/>
            <a:ext cx="3220878" cy="40051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2455C63-BDB9-C14F-AB79-571900F1A5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85891" y="155928"/>
            <a:ext cx="2641068" cy="176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59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65000"/>
          </a:schemeClr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295</Words>
  <Application>Microsoft Macintosh PowerPoint</Application>
  <PresentationFormat>Widescreen</PresentationFormat>
  <Paragraphs>84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ＭＳ Ｐゴシック</vt:lpstr>
      <vt:lpstr>American Typewriter</vt:lpstr>
      <vt:lpstr>Arial</vt:lpstr>
      <vt:lpstr>Calibri</vt:lpstr>
      <vt:lpstr>DejaVu Sans</vt:lpstr>
      <vt:lpstr>Wingdings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philipp engel</dc:creator>
  <cp:lastModifiedBy>philipp engel</cp:lastModifiedBy>
  <cp:revision>12</cp:revision>
  <cp:lastPrinted>2022-10-31T20:20:55Z</cp:lastPrinted>
  <dcterms:created xsi:type="dcterms:W3CDTF">2022-10-11T11:39:45Z</dcterms:created>
  <dcterms:modified xsi:type="dcterms:W3CDTF">2022-11-01T09:05:50Z</dcterms:modified>
</cp:coreProperties>
</file>

<file path=docProps/thumbnail.jpeg>
</file>